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89" d="100"/>
          <a:sy n="89" d="100"/>
        </p:scale>
        <p:origin x="12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74391D6-3F24-4500-907A-73AB2A55B55B}" type="datetimeFigureOut">
              <a:rPr lang="en-US" smtClean="0"/>
              <a:t>4/19/2015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275352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391D6-3F24-4500-907A-73AB2A55B55B}"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407484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391D6-3F24-4500-907A-73AB2A55B55B}"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1802049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391D6-3F24-4500-907A-73AB2A55B55B}"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261212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391D6-3F24-4500-907A-73AB2A55B55B}"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288415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4391D6-3F24-4500-907A-73AB2A55B55B}" type="datetimeFigureOut">
              <a:rPr lang="en-US" smtClean="0"/>
              <a:t>4/19/2015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1767860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4391D6-3F24-4500-907A-73AB2A55B55B}" type="datetimeFigureOut">
              <a:rPr lang="en-US" smtClean="0"/>
              <a:t>4/19/2015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313720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74391D6-3F24-4500-907A-73AB2A55B55B}"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3529845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74391D6-3F24-4500-907A-73AB2A55B55B}"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252734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4391D6-3F24-4500-907A-73AB2A55B55B}"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349858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391D6-3F24-4500-907A-73AB2A55B55B}" type="datetimeFigureOut">
              <a:rPr lang="en-US" smtClean="0"/>
              <a:t>4/19/2015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207120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4391D6-3F24-4500-907A-73AB2A55B55B}"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376311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4391D6-3F24-4500-907A-73AB2A55B55B}" type="datetimeFigureOut">
              <a:rPr lang="en-US" smtClean="0"/>
              <a:t>4/19/2015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211197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4391D6-3F24-4500-907A-73AB2A55B55B}" type="datetimeFigureOut">
              <a:rPr lang="en-US" smtClean="0"/>
              <a:t>4/19/2015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253495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391D6-3F24-4500-907A-73AB2A55B55B}" type="datetimeFigureOut">
              <a:rPr lang="en-US" smtClean="0"/>
              <a:t>4/19/2015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10048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391D6-3F24-4500-907A-73AB2A55B55B}"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3023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391D6-3F24-4500-907A-73AB2A55B55B}" type="datetimeFigureOut">
              <a:rPr lang="en-US" smtClean="0"/>
              <a:t>4/19/2015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E89041-2057-4C0F-A173-4D34FF62B982}" type="slidenum">
              <a:rPr lang="en-US" smtClean="0"/>
              <a:t>‹#›</a:t>
            </a:fld>
            <a:endParaRPr lang="en-US"/>
          </a:p>
        </p:txBody>
      </p:sp>
    </p:spTree>
    <p:extLst>
      <p:ext uri="{BB962C8B-B14F-4D97-AF65-F5344CB8AC3E}">
        <p14:creationId xmlns:p14="http://schemas.microsoft.com/office/powerpoint/2010/main" val="145115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74391D6-3F24-4500-907A-73AB2A55B55B}" type="datetimeFigureOut">
              <a:rPr lang="en-US" smtClean="0"/>
              <a:t>4/19/2015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4E89041-2057-4C0F-A173-4D34FF62B982}" type="slidenum">
              <a:rPr lang="en-US" smtClean="0"/>
              <a:t>‹#›</a:t>
            </a:fld>
            <a:endParaRPr lang="en-US"/>
          </a:p>
        </p:txBody>
      </p:sp>
    </p:spTree>
    <p:extLst>
      <p:ext uri="{BB962C8B-B14F-4D97-AF65-F5344CB8AC3E}">
        <p14:creationId xmlns:p14="http://schemas.microsoft.com/office/powerpoint/2010/main" val="3761125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23000">
              <a:schemeClr val="tx2">
                <a:lumMod val="60000"/>
                <a:lumOff val="40000"/>
              </a:schemeClr>
            </a:gs>
            <a:gs pos="69000">
              <a:schemeClr val="tx2">
                <a:lumMod val="50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7685" y="1333251"/>
            <a:ext cx="8825658" cy="2677648"/>
          </a:xfrm>
        </p:spPr>
        <p:txBody>
          <a:bodyPr>
            <a:normAutofit fontScale="90000"/>
          </a:bodyPr>
          <a:lstStyle/>
          <a:p>
            <a:pPr algn="ctr"/>
            <a:r>
              <a:rPr lang="en-US" dirty="0">
                <a:latin typeface="Kristen ITC" panose="03050502040202030202" pitchFamily="66" charset="0"/>
              </a:rPr>
              <a:t>What is the importance of the Anterior Cruciate Ligament (ACL) in our bodies?</a:t>
            </a:r>
          </a:p>
        </p:txBody>
      </p:sp>
      <p:sp>
        <p:nvSpPr>
          <p:cNvPr id="3" name="Subtitle 2"/>
          <p:cNvSpPr>
            <a:spLocks noGrp="1"/>
          </p:cNvSpPr>
          <p:nvPr>
            <p:ph type="subTitle" idx="1"/>
          </p:nvPr>
        </p:nvSpPr>
        <p:spPr/>
        <p:txBody>
          <a:bodyPr/>
          <a:lstStyle/>
          <a:p>
            <a:pPr algn="r"/>
            <a:r>
              <a:rPr lang="en-US" dirty="0" smtClean="0">
                <a:solidFill>
                  <a:schemeClr val="bg1"/>
                </a:solidFill>
                <a:latin typeface="Kristen ITC" panose="03050502040202030202" pitchFamily="66" charset="0"/>
              </a:rPr>
              <a:t>Laura Zwald</a:t>
            </a:r>
            <a:endParaRPr lang="en-US" dirty="0">
              <a:solidFill>
                <a:schemeClr val="bg1"/>
              </a:solidFill>
              <a:latin typeface="Kristen ITC" panose="03050502040202030202" pitchFamily="66" charset="0"/>
            </a:endParaRPr>
          </a:p>
        </p:txBody>
      </p:sp>
      <p:pic>
        <p:nvPicPr>
          <p:cNvPr id="1028" name="Picture 4" descr="http://www.brenau.edu/wp-content/uploads/2014/03/TLClogo2011a-580x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99" y="5013511"/>
            <a:ext cx="5524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30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The ACL</a:t>
            </a:r>
            <a:endParaRPr lang="en-US" dirty="0">
              <a:latin typeface="Kristen ITC" panose="03050502040202030202" pitchFamily="66" charset="0"/>
            </a:endParaRPr>
          </a:p>
        </p:txBody>
      </p:sp>
      <p:sp>
        <p:nvSpPr>
          <p:cNvPr id="3" name="Content Placeholder 2"/>
          <p:cNvSpPr>
            <a:spLocks noGrp="1"/>
          </p:cNvSpPr>
          <p:nvPr>
            <p:ph idx="1"/>
          </p:nvPr>
        </p:nvSpPr>
        <p:spPr>
          <a:xfrm>
            <a:off x="0" y="2272552"/>
            <a:ext cx="7933765" cy="4424083"/>
          </a:xfrm>
        </p:spPr>
        <p:txBody>
          <a:bodyPr>
            <a:normAutofit/>
          </a:bodyPr>
          <a:lstStyle/>
          <a:p>
            <a:r>
              <a:rPr lang="en-US" dirty="0" smtClean="0">
                <a:latin typeface="Kristen ITC" panose="03050502040202030202" pitchFamily="66" charset="0"/>
              </a:rPr>
              <a:t>The ACL prevents </a:t>
            </a:r>
            <a:r>
              <a:rPr lang="en-US" dirty="0">
                <a:latin typeface="Kristen ITC" panose="03050502040202030202" pitchFamily="66" charset="0"/>
              </a:rPr>
              <a:t>over use of certain parts of the knee, mainly anterior, in an assortment of degrees in flexion.  In flexion of the knee, the </a:t>
            </a:r>
            <a:r>
              <a:rPr lang="en-US" dirty="0" err="1">
                <a:latin typeface="Kristen ITC" panose="03050502040202030202" pitchFamily="66" charset="0"/>
              </a:rPr>
              <a:t>anteromedial</a:t>
            </a:r>
            <a:r>
              <a:rPr lang="en-US" dirty="0">
                <a:latin typeface="Kristen ITC" panose="03050502040202030202" pitchFamily="66" charset="0"/>
              </a:rPr>
              <a:t> band of the ligament prevents anterior repositioning, and the posterolateral band maintains stability in the knee.  </a:t>
            </a:r>
            <a:endParaRPr lang="en-US" dirty="0" smtClean="0">
              <a:latin typeface="Kristen ITC" panose="03050502040202030202" pitchFamily="66" charset="0"/>
            </a:endParaRPr>
          </a:p>
          <a:p>
            <a:r>
              <a:rPr lang="en-US" dirty="0" smtClean="0">
                <a:latin typeface="Kristen ITC" panose="03050502040202030202" pitchFamily="66" charset="0"/>
              </a:rPr>
              <a:t>In </a:t>
            </a:r>
            <a:r>
              <a:rPr lang="en-US" dirty="0">
                <a:latin typeface="Kristen ITC" panose="03050502040202030202" pitchFamily="66" charset="0"/>
              </a:rPr>
              <a:t>simpler terms, it keeps the knee from hyperextending, limits excessive rotation, and helps restrain stresses on the knee; it connects the femur to the tibia</a:t>
            </a:r>
            <a:r>
              <a:rPr lang="en-US" dirty="0" smtClean="0">
                <a:latin typeface="Kristen ITC" panose="03050502040202030202" pitchFamily="66" charset="0"/>
              </a:rPr>
              <a:t>.</a:t>
            </a:r>
          </a:p>
          <a:p>
            <a:r>
              <a:rPr lang="en-US" dirty="0" smtClean="0">
                <a:latin typeface="Kristen ITC" panose="03050502040202030202" pitchFamily="66" charset="0"/>
              </a:rPr>
              <a:t>The ACL acts as the central part of the knee that allows everything around to function properly and efficiently.  </a:t>
            </a:r>
          </a:p>
          <a:p>
            <a:r>
              <a:rPr lang="en-US" dirty="0" smtClean="0">
                <a:latin typeface="Kristen ITC" panose="03050502040202030202" pitchFamily="66" charset="0"/>
              </a:rPr>
              <a:t>Once torn, it has the ability to wipe out an athletes career in sports and athletic activities.</a:t>
            </a:r>
          </a:p>
          <a:p>
            <a:endParaRPr lang="en-US" dirty="0"/>
          </a:p>
        </p:txBody>
      </p:sp>
      <p:pic>
        <p:nvPicPr>
          <p:cNvPr id="3074" name="Picture 2" descr="http://exercisesforinjuries.com/wp-content/uploads/2010/10/Patella-Femoral-Solutions-Revi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765" y="2030505"/>
            <a:ext cx="3425637" cy="456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70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How do we tear the ACL?</a:t>
            </a:r>
            <a:endParaRPr lang="en-US" dirty="0">
              <a:latin typeface="Kristen ITC" panose="03050502040202030202" pitchFamily="66" charset="0"/>
            </a:endParaRPr>
          </a:p>
        </p:txBody>
      </p:sp>
      <p:pic>
        <p:nvPicPr>
          <p:cNvPr id="2050" name="Picture 2" descr="http://blog.jackandadams.com/wp-content/uploads/2013/05/jum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4" y="3660345"/>
            <a:ext cx="9991164" cy="30497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1236" y="2215796"/>
            <a:ext cx="8825659" cy="3416300"/>
          </a:xfrm>
        </p:spPr>
        <p:txBody>
          <a:bodyPr/>
          <a:lstStyle/>
          <a:p>
            <a:r>
              <a:rPr lang="en-US" dirty="0">
                <a:latin typeface="Kristen ITC" panose="03050502040202030202" pitchFamily="66" charset="0"/>
              </a:rPr>
              <a:t>The ACL has grown to be the most popular injury in the knee, especially among athletes and active humans, and have said to have more than 100,000 tears just in the United States per year.  </a:t>
            </a:r>
            <a:endParaRPr lang="en-US" dirty="0" smtClean="0">
              <a:latin typeface="Kristen ITC" panose="03050502040202030202" pitchFamily="66" charset="0"/>
            </a:endParaRPr>
          </a:p>
          <a:p>
            <a:r>
              <a:rPr lang="en-US" dirty="0" smtClean="0">
                <a:latin typeface="Kristen ITC" panose="03050502040202030202" pitchFamily="66" charset="0"/>
              </a:rPr>
              <a:t>The </a:t>
            </a:r>
            <a:r>
              <a:rPr lang="en-US" dirty="0">
                <a:latin typeface="Kristen ITC" panose="03050502040202030202" pitchFamily="66" charset="0"/>
              </a:rPr>
              <a:t>most common ways of tearing the ACL include quickly changing direction, sudden stopping, landing from a jump wrong, direct contact and collisions, and even slowing down while running.  </a:t>
            </a:r>
          </a:p>
        </p:txBody>
      </p:sp>
    </p:spTree>
    <p:extLst>
      <p:ext uri="{BB962C8B-B14F-4D97-AF65-F5344CB8AC3E}">
        <p14:creationId xmlns:p14="http://schemas.microsoft.com/office/powerpoint/2010/main" val="4264924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Surgery</a:t>
            </a:r>
            <a:endParaRPr lang="en-US" dirty="0">
              <a:latin typeface="Kristen ITC" panose="03050502040202030202" pitchFamily="66" charset="0"/>
            </a:endParaRPr>
          </a:p>
        </p:txBody>
      </p:sp>
      <p:sp>
        <p:nvSpPr>
          <p:cNvPr id="3" name="Content Placeholder 2"/>
          <p:cNvSpPr>
            <a:spLocks noGrp="1"/>
          </p:cNvSpPr>
          <p:nvPr>
            <p:ph idx="1"/>
          </p:nvPr>
        </p:nvSpPr>
        <p:spPr>
          <a:xfrm>
            <a:off x="521746" y="2563158"/>
            <a:ext cx="11255188" cy="4066241"/>
          </a:xfrm>
        </p:spPr>
        <p:txBody>
          <a:bodyPr>
            <a:normAutofit/>
          </a:bodyPr>
          <a:lstStyle/>
          <a:p>
            <a:r>
              <a:rPr lang="en-US" dirty="0" smtClean="0">
                <a:latin typeface="Kristen ITC" panose="03050502040202030202" pitchFamily="66" charset="0"/>
              </a:rPr>
              <a:t>Only two different types of surgery are typically performed: Patella </a:t>
            </a:r>
            <a:r>
              <a:rPr lang="en-US" dirty="0">
                <a:latin typeface="Kristen ITC" panose="03050502040202030202" pitchFamily="66" charset="0"/>
              </a:rPr>
              <a:t>Tendon and Hamstring Surgery. </a:t>
            </a:r>
            <a:endParaRPr lang="en-US" dirty="0" smtClean="0">
              <a:latin typeface="Kristen ITC" panose="03050502040202030202" pitchFamily="66" charset="0"/>
            </a:endParaRPr>
          </a:p>
          <a:p>
            <a:r>
              <a:rPr lang="en-US" dirty="0" smtClean="0">
                <a:latin typeface="Kristen ITC" panose="03050502040202030202" pitchFamily="66" charset="0"/>
              </a:rPr>
              <a:t>For </a:t>
            </a:r>
            <a:r>
              <a:rPr lang="en-US" dirty="0">
                <a:latin typeface="Kristen ITC" panose="03050502040202030202" pitchFamily="66" charset="0"/>
              </a:rPr>
              <a:t>serious </a:t>
            </a:r>
            <a:r>
              <a:rPr lang="en-US" dirty="0" smtClean="0">
                <a:latin typeface="Kristen ITC" panose="03050502040202030202" pitchFamily="66" charset="0"/>
              </a:rPr>
              <a:t>athletes, </a:t>
            </a:r>
            <a:r>
              <a:rPr lang="en-US" dirty="0">
                <a:latin typeface="Kristen ITC" panose="03050502040202030202" pitchFamily="66" charset="0"/>
              </a:rPr>
              <a:t>the Patella Tendon surgery is a must because these coaches demand it.  This is only because the Patella Tendon only has a 6% chance of re-tearing while the Hamstring has an 8% chance.  </a:t>
            </a:r>
            <a:endParaRPr lang="en-US" dirty="0" smtClean="0">
              <a:latin typeface="Kristen ITC" panose="03050502040202030202" pitchFamily="66" charset="0"/>
            </a:endParaRPr>
          </a:p>
          <a:p>
            <a:r>
              <a:rPr lang="en-US" dirty="0" smtClean="0">
                <a:latin typeface="Kristen ITC" panose="03050502040202030202" pitchFamily="66" charset="0"/>
              </a:rPr>
              <a:t>The </a:t>
            </a:r>
            <a:r>
              <a:rPr lang="en-US" dirty="0">
                <a:latin typeface="Kristen ITC" panose="03050502040202030202" pitchFamily="66" charset="0"/>
              </a:rPr>
              <a:t>Patella Tendon surgery is much more strenuous and if not treated correctly after </a:t>
            </a:r>
            <a:r>
              <a:rPr lang="en-US" dirty="0" smtClean="0">
                <a:latin typeface="Kristen ITC" panose="03050502040202030202" pitchFamily="66" charset="0"/>
              </a:rPr>
              <a:t>surgery. </a:t>
            </a:r>
            <a:r>
              <a:rPr lang="en-US" dirty="0">
                <a:latin typeface="Kristen ITC" panose="03050502040202030202" pitchFamily="66" charset="0"/>
              </a:rPr>
              <a:t>In order to reconstruct the ACL, the torn ACL is replaced with either small segments of the hamstring or patellar tendon to create a new ACL. Two incisions around your knee are made in order to put an </a:t>
            </a:r>
            <a:r>
              <a:rPr lang="en-US" dirty="0" err="1">
                <a:latin typeface="Kristen ITC" panose="03050502040202030202" pitchFamily="66" charset="0"/>
              </a:rPr>
              <a:t>arthroscope</a:t>
            </a:r>
            <a:r>
              <a:rPr lang="en-US" dirty="0">
                <a:latin typeface="Kristen ITC" panose="03050502040202030202" pitchFamily="66" charset="0"/>
              </a:rPr>
              <a:t> to see inside the joint followed by a sterile solution to enable a clear </a:t>
            </a:r>
            <a:r>
              <a:rPr lang="en-US" dirty="0" smtClean="0">
                <a:latin typeface="Kristen ITC" panose="03050502040202030202" pitchFamily="66" charset="0"/>
              </a:rPr>
              <a:t>path.  </a:t>
            </a:r>
            <a:r>
              <a:rPr lang="en-US" dirty="0">
                <a:latin typeface="Kristen ITC" panose="03050502040202030202" pitchFamily="66" charset="0"/>
              </a:rPr>
              <a:t>For the Patellar tendon surgery, surgeons use the middle third of the tendon and take out the torn, existing ACL.  Small incisions are </a:t>
            </a:r>
            <a:r>
              <a:rPr lang="en-US" dirty="0" smtClean="0">
                <a:latin typeface="Kristen ITC" panose="03050502040202030202" pitchFamily="66" charset="0"/>
              </a:rPr>
              <a:t>then </a:t>
            </a:r>
            <a:r>
              <a:rPr lang="en-US" dirty="0">
                <a:latin typeface="Kristen ITC" panose="03050502040202030202" pitchFamily="66" charset="0"/>
              </a:rPr>
              <a:t>drilled into the upper and lower leg bones around the knee joint.  This allows the new ligament to screw into place.  </a:t>
            </a:r>
          </a:p>
        </p:txBody>
      </p:sp>
      <p:pic>
        <p:nvPicPr>
          <p:cNvPr id="4100" name="Picture 4" descr="http://snowbrains.com/wp-content/uploads/2014/06/Reconstru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259" y="411343"/>
            <a:ext cx="5104364" cy="193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9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Risk factors in Surgery</a:t>
            </a:r>
            <a:endParaRPr lang="en-US" dirty="0">
              <a:latin typeface="Kristen ITC" panose="03050502040202030202" pitchFamily="66" charset="0"/>
            </a:endParaRPr>
          </a:p>
        </p:txBody>
      </p:sp>
      <p:sp>
        <p:nvSpPr>
          <p:cNvPr id="3" name="Content Placeholder 2"/>
          <p:cNvSpPr>
            <a:spLocks noGrp="1"/>
          </p:cNvSpPr>
          <p:nvPr>
            <p:ph idx="1"/>
          </p:nvPr>
        </p:nvSpPr>
        <p:spPr>
          <a:xfrm>
            <a:off x="334683" y="2509371"/>
            <a:ext cx="11431493" cy="3416300"/>
          </a:xfrm>
        </p:spPr>
        <p:txBody>
          <a:bodyPr/>
          <a:lstStyle/>
          <a:p>
            <a:r>
              <a:rPr lang="en-US" dirty="0">
                <a:latin typeface="Kristen ITC" panose="03050502040202030202" pitchFamily="66" charset="0"/>
              </a:rPr>
              <a:t>Every surgery has a risk of infection or bleeding, however for the ACL the rate of infection is only 0.2 percent and bleeding is less than one as well.  </a:t>
            </a:r>
            <a:endParaRPr lang="en-US" dirty="0" smtClean="0">
              <a:latin typeface="Kristen ITC" panose="03050502040202030202" pitchFamily="66" charset="0"/>
            </a:endParaRPr>
          </a:p>
          <a:p>
            <a:r>
              <a:rPr lang="en-US" dirty="0" smtClean="0">
                <a:latin typeface="Kristen ITC" panose="03050502040202030202" pitchFamily="66" charset="0"/>
              </a:rPr>
              <a:t>The </a:t>
            </a:r>
            <a:r>
              <a:rPr lang="en-US" dirty="0">
                <a:latin typeface="Kristen ITC" panose="03050502040202030202" pitchFamily="66" charset="0"/>
              </a:rPr>
              <a:t>most common complication would be loss of motion following the surgery, being very minor or dramatic.  This is why rehabilitation is so vital to the ACL and must be started soon.  </a:t>
            </a:r>
            <a:endParaRPr lang="en-US" dirty="0" smtClean="0">
              <a:latin typeface="Kristen ITC" panose="03050502040202030202" pitchFamily="66" charset="0"/>
            </a:endParaRPr>
          </a:p>
          <a:p>
            <a:r>
              <a:rPr lang="en-US" dirty="0" smtClean="0">
                <a:latin typeface="Kristen ITC" panose="03050502040202030202" pitchFamily="66" charset="0"/>
              </a:rPr>
              <a:t>Some </a:t>
            </a:r>
            <a:r>
              <a:rPr lang="en-US" dirty="0">
                <a:latin typeface="Kristen ITC" panose="03050502040202030202" pitchFamily="66" charset="0"/>
              </a:rPr>
              <a:t>patients experience anterior knee pain as well after surgery, but this is mostly related to loss of motion.</a:t>
            </a:r>
          </a:p>
          <a:p>
            <a:endParaRPr lang="en-US" dirty="0"/>
          </a:p>
        </p:txBody>
      </p:sp>
      <p:pic>
        <p:nvPicPr>
          <p:cNvPr id="5122" name="Picture 2" descr="http://web.stanford.edu/group/biomotion/images/rotationalstiffnesscompo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30" y="4535787"/>
            <a:ext cx="10561869" cy="221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73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Rehabilitation</a:t>
            </a:r>
            <a:endParaRPr lang="en-US" dirty="0">
              <a:latin typeface="Kristen ITC" panose="03050502040202030202" pitchFamily="66" charset="0"/>
            </a:endParaRPr>
          </a:p>
        </p:txBody>
      </p:sp>
      <p:sp>
        <p:nvSpPr>
          <p:cNvPr id="3" name="Content Placeholder 2"/>
          <p:cNvSpPr>
            <a:spLocks noGrp="1"/>
          </p:cNvSpPr>
          <p:nvPr>
            <p:ph idx="1"/>
          </p:nvPr>
        </p:nvSpPr>
        <p:spPr>
          <a:xfrm>
            <a:off x="455707" y="3659719"/>
            <a:ext cx="10490199" cy="3416300"/>
          </a:xfrm>
        </p:spPr>
        <p:txBody>
          <a:bodyPr/>
          <a:lstStyle/>
          <a:p>
            <a:r>
              <a:rPr lang="en-US" dirty="0">
                <a:latin typeface="Kristen ITC" panose="03050502040202030202" pitchFamily="66" charset="0"/>
              </a:rPr>
              <a:t>Physical training has become essential to all injuries due to loss of strength, flexibility and it allows for the patient to fully recover and avoid future injuries.  </a:t>
            </a:r>
            <a:endParaRPr lang="en-US" dirty="0" smtClean="0">
              <a:latin typeface="Kristen ITC" panose="03050502040202030202" pitchFamily="66" charset="0"/>
            </a:endParaRPr>
          </a:p>
          <a:p>
            <a:r>
              <a:rPr lang="en-US" dirty="0">
                <a:latin typeface="Kristen ITC" panose="03050502040202030202" pitchFamily="66" charset="0"/>
              </a:rPr>
              <a:t>Four to six months is the typical full recovery rate.  However throughout those months, physical therapists and trainers are slowing increasing the motion, stability and strength in the knee and related muscles.  </a:t>
            </a:r>
            <a:endParaRPr lang="en-US" dirty="0" smtClean="0">
              <a:latin typeface="Kristen ITC" panose="03050502040202030202" pitchFamily="66" charset="0"/>
            </a:endParaRPr>
          </a:p>
          <a:p>
            <a:r>
              <a:rPr lang="en-US" dirty="0" smtClean="0">
                <a:latin typeface="Kristen ITC" panose="03050502040202030202" pitchFamily="66" charset="0"/>
              </a:rPr>
              <a:t>More </a:t>
            </a:r>
            <a:r>
              <a:rPr lang="en-US" dirty="0">
                <a:latin typeface="Kristen ITC" panose="03050502040202030202" pitchFamily="66" charset="0"/>
              </a:rPr>
              <a:t>confidence in the knee must be gained as well in order for the athlete to be able to perform with excellence.  The process is lengthy and tedious but required to prevent another tear.</a:t>
            </a:r>
          </a:p>
          <a:p>
            <a:endParaRPr lang="en-US" dirty="0"/>
          </a:p>
        </p:txBody>
      </p:sp>
      <p:pic>
        <p:nvPicPr>
          <p:cNvPr id="6146" name="Picture 2" descr="http://www.sportscarephysicaltherapy.com/files/photos/physical-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500" y="643591"/>
            <a:ext cx="4197867" cy="278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359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73</TotalTime>
  <Words>592</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Kristen ITC</vt:lpstr>
      <vt:lpstr>Wingdings 3</vt:lpstr>
      <vt:lpstr>Ion Boardroom</vt:lpstr>
      <vt:lpstr>What is the importance of the Anterior Cruciate Ligament (ACL) in our bodies?</vt:lpstr>
      <vt:lpstr>The ACL</vt:lpstr>
      <vt:lpstr>How do we tear the ACL?</vt:lpstr>
      <vt:lpstr>Surgery</vt:lpstr>
      <vt:lpstr>Risk factors in Surgery</vt:lpstr>
      <vt:lpstr>Rehabilitation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importance of the Anterior Cruciate Ligament (ACL) in our bodies?</dc:title>
  <dc:creator>John Zwald</dc:creator>
  <cp:lastModifiedBy>John Zwald</cp:lastModifiedBy>
  <cp:revision>6</cp:revision>
  <dcterms:created xsi:type="dcterms:W3CDTF">2015-04-20T00:48:04Z</dcterms:created>
  <dcterms:modified xsi:type="dcterms:W3CDTF">2015-04-20T02:34:45Z</dcterms:modified>
</cp:coreProperties>
</file>